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8" r:id="rId5"/>
    <p:sldId id="262" r:id="rId6"/>
    <p:sldId id="272" r:id="rId7"/>
    <p:sldId id="263" r:id="rId8"/>
    <p:sldId id="265" r:id="rId9"/>
    <p:sldId id="267" r:id="rId10"/>
    <p:sldId id="269" r:id="rId11"/>
    <p:sldId id="270" r:id="rId12"/>
    <p:sldId id="271" r:id="rId1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Прогноз на 2015 г</a:t>
            </a:r>
            <a:r>
              <a:rPr lang="ru-RU" dirty="0"/>
              <a:t>.</a:t>
            </a:r>
          </a:p>
        </c:rich>
      </c:tx>
      <c:layout>
        <c:manualLayout>
          <c:xMode val="edge"/>
          <c:yMode val="edge"/>
          <c:x val="8.6177416601407431E-2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40008461119496286"/>
          <c:y val="0.1555411525262452"/>
          <c:w val="0.58664979204131285"/>
          <c:h val="0.7352780442429"/>
        </c:manualLayout>
      </c:layout>
      <c:pie3DChart>
        <c:varyColors val="1"/>
      </c:pie3DChart>
    </c:plotArea>
    <c:legend>
      <c:legendPos val="r"/>
      <c:layout>
        <c:manualLayout>
          <c:xMode val="edge"/>
          <c:yMode val="edge"/>
          <c:x val="0.21691778818956295"/>
          <c:y val="0.41865396598445659"/>
          <c:w val="0.78308221181043736"/>
          <c:h val="0.58134603401554452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346093230433007"/>
          <c:w val="0.35458375940088327"/>
          <c:h val="0.375195779143713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2014 г.</c:v>
                </c:pt>
              </c:strCache>
            </c:strRef>
          </c:tx>
          <c:dLbls>
            <c:dLbl>
              <c:idx val="0"/>
              <c:layout>
                <c:manualLayout>
                  <c:x val="-7.5256982744944356E-2"/>
                  <c:y val="4.879268766673149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9.4758547427295212E-2"/>
                  <c:y val="2.1299666095436639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44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Республиканская субвенция 533 млн.руб.</c:v>
                </c:pt>
                <c:pt idx="1">
                  <c:v>Родительская плата 537 млн.руб</c:v>
                </c:pt>
                <c:pt idx="2">
                  <c:v>Муниципальный бюджет 837 млн.руб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0.28000000000000008</c:v>
                </c:pt>
                <c:pt idx="1">
                  <c:v>0.28000000000000008</c:v>
                </c:pt>
                <c:pt idx="2">
                  <c:v>0.44000000000000022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35697003267980765"/>
          <c:y val="0.10452079398585359"/>
          <c:w val="0.6322317644978227"/>
          <c:h val="0.72564063763030318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D44D87-3184-432C-87B8-72E9688CF452}">
      <dgm:prSet phldrT="[Текст]" custT="1"/>
      <dgm:spPr/>
      <dgm:t>
        <a:bodyPr/>
        <a:lstStyle/>
        <a:p>
          <a:pPr algn="ctr"/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690 от 26.09.2014 г. (средний размер родительской платы составляет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1401руб. – от 3 до 7 лет</a:t>
          </a:r>
        </a:p>
        <a:p>
          <a:pPr algn="l"/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 руб. - от 1 до 3 лет</a:t>
          </a:r>
          <a:endParaRPr lang="ru-RU" sz="13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8B18F8-FB3D-42CA-BFBA-BD579EDA4F44}" type="parTrans" cxnId="{A3AA6763-6566-42DA-B07D-DB263CDD70CD}">
      <dgm:prSet/>
      <dgm:spPr/>
      <dgm:t>
        <a:bodyPr/>
        <a:lstStyle/>
        <a:p>
          <a:endParaRPr lang="ru-RU"/>
        </a:p>
      </dgm:t>
    </dgm:pt>
    <dgm:pt modelId="{B4F181EC-921C-4303-9FA5-E5A59F15F78C}" type="sibTrans" cxnId="{A3AA6763-6566-42DA-B07D-DB263CDD70CD}">
      <dgm:prSet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algn="l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l"/>
          <a:r>
            <a:rPr lang="ru-RU" sz="12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algn="l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algn="l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Детей, у которых один из родителей инвалид </a:t>
          </a:r>
          <a:r>
            <a:rPr lang="en-US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 </a:t>
          </a: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или </a:t>
          </a:r>
          <a:r>
            <a:rPr lang="en-US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II</a:t>
          </a: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группы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военнослужащих срочной службы, ставший инвалидом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где один из родителей является участником ликвидации аварии на Чернобыльской АЭС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в которых один из родителей –инвалид вследствие ранения, контузии на территориях Чеченской Республики</a:t>
          </a:r>
          <a:endParaRPr lang="ru-RU" sz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3" custScaleX="158926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09213957-82ED-4769-854E-D5569C60989C}" type="pres">
      <dgm:prSet presAssocID="{3FD44D87-3184-432C-87B8-72E9688CF452}" presName="textNode" presStyleLbl="node1" presStyleIdx="1" presStyleCnt="3" custScaleX="147517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E4124-85E4-4F4C-BC61-B9E1151E246D}" type="pres">
      <dgm:prSet presAssocID="{B4F181EC-921C-4303-9FA5-E5A59F15F78C}" presName="sibTrans" presStyleCnt="0"/>
      <dgm:spPr/>
    </dgm:pt>
    <dgm:pt modelId="{77EA749A-B69B-46FD-8281-978886B736B0}" type="pres">
      <dgm:prSet presAssocID="{BEC22709-C255-4DC9-A1B1-0E0797A6FF55}" presName="textNode" presStyleLbl="node1" presStyleIdx="2" presStyleCnt="3" custScaleX="141193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2380E087-37E2-43A8-9613-8DEC17214B88}" type="presOf" srcId="{3FD44D87-3184-432C-87B8-72E9688CF452}" destId="{09213957-82ED-4769-854E-D5569C60989C}" srcOrd="0" destOrd="0" presId="urn:microsoft.com/office/officeart/2005/8/layout/hProcess9"/>
    <dgm:cxn modelId="{3F0E216A-1FB7-442E-9F53-3AB923F94EB6}" srcId="{8EF6376A-BBDD-4A35-AED2-2658B142E491}" destId="{BEC22709-C255-4DC9-A1B1-0E0797A6FF55}" srcOrd="2" destOrd="0" parTransId="{844C607E-B598-4749-9BF3-C328B56F6707}" sibTransId="{7D927EE5-1238-40C9-A1AB-26ADAD2979FC}"/>
    <dgm:cxn modelId="{A3AA6763-6566-42DA-B07D-DB263CDD70CD}" srcId="{8EF6376A-BBDD-4A35-AED2-2658B142E491}" destId="{3FD44D87-3184-432C-87B8-72E9688CF452}" srcOrd="1" destOrd="0" parTransId="{B28B18F8-FB3D-42CA-BFBA-BD579EDA4F44}" sibTransId="{B4F181EC-921C-4303-9FA5-E5A59F15F78C}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46FF310D-FE90-42B2-B85C-23B00747ECA3}" type="presParOf" srcId="{883D950B-BBEB-4921-B847-D9BDF2C99D38}" destId="{09213957-82ED-4769-854E-D5569C60989C}" srcOrd="2" destOrd="0" presId="urn:microsoft.com/office/officeart/2005/8/layout/hProcess9"/>
    <dgm:cxn modelId="{FC4B563F-2AEA-4427-AB75-B4825E4F6590}" type="presParOf" srcId="{883D950B-BBEB-4921-B847-D9BDF2C99D38}" destId="{49EE4124-85E4-4F4C-BC61-B9E1151E246D}" srcOrd="3" destOrd="0" presId="urn:microsoft.com/office/officeart/2005/8/layout/hProcess9"/>
    <dgm:cxn modelId="{AE387CF8-741F-48F9-9BFB-C662A1FCDE36}" type="presParOf" srcId="{883D950B-BBEB-4921-B847-D9BDF2C99D38}" destId="{77EA749A-B69B-46FD-8281-978886B736B0}" srcOrd="4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F3FDB6-E3D7-4114-909B-CE483B9F39A1}">
      <dsp:nvSpPr>
        <dsp:cNvPr id="0" name=""/>
        <dsp:cNvSpPr/>
      </dsp:nvSpPr>
      <dsp:spPr>
        <a:xfrm>
          <a:off x="-216018" y="246636"/>
          <a:ext cx="6670379" cy="44500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BADF7-13E1-4C7B-BFD9-01C8800019B4}">
      <dsp:nvSpPr>
        <dsp:cNvPr id="0" name=""/>
        <dsp:cNvSpPr/>
      </dsp:nvSpPr>
      <dsp:spPr>
        <a:xfrm>
          <a:off x="2780118" y="199198"/>
          <a:ext cx="5191776" cy="46085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ФЗ « Об образовании»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99198"/>
        <a:ext cx="5191776" cy="1382558"/>
      </dsp:txXfrm>
    </dsp:sp>
    <dsp:sp modelId="{6A264751-7808-4D2A-9932-ADB93B701B22}">
      <dsp:nvSpPr>
        <dsp:cNvPr id="0" name=""/>
        <dsp:cNvSpPr/>
      </dsp:nvSpPr>
      <dsp:spPr>
        <a:xfrm>
          <a:off x="786813" y="1588876"/>
          <a:ext cx="3986610" cy="28925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0ABE85-82C5-4F74-AF68-513CE86E9A29}">
      <dsp:nvSpPr>
        <dsp:cNvPr id="0" name=""/>
        <dsp:cNvSpPr/>
      </dsp:nvSpPr>
      <dsp:spPr>
        <a:xfrm>
          <a:off x="2780118" y="1276393"/>
          <a:ext cx="5191776" cy="35175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плата,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276393"/>
        <a:ext cx="5191776" cy="1623472"/>
      </dsp:txXfrm>
    </dsp:sp>
    <dsp:sp modelId="{45930A8B-67AB-40E2-BA1C-582E632A2B74}">
      <dsp:nvSpPr>
        <dsp:cNvPr id="0" name=""/>
        <dsp:cNvSpPr/>
      </dsp:nvSpPr>
      <dsp:spPr>
        <a:xfrm>
          <a:off x="2112605" y="2923903"/>
          <a:ext cx="1335026" cy="13350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FCEA1-4F51-48D7-953D-8FCEFF2B21DF}">
      <dsp:nvSpPr>
        <dsp:cNvPr id="0" name=""/>
        <dsp:cNvSpPr/>
      </dsp:nvSpPr>
      <dsp:spPr>
        <a:xfrm>
          <a:off x="2780118" y="2629443"/>
          <a:ext cx="5191776" cy="19239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629443"/>
        <a:ext cx="5191776" cy="192394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5F579A-14FD-4822-9F1E-141AA55290DE}">
      <dsp:nvSpPr>
        <dsp:cNvPr id="0" name=""/>
        <dsp:cNvSpPr/>
      </dsp:nvSpPr>
      <dsp:spPr>
        <a:xfrm>
          <a:off x="507656" y="0"/>
          <a:ext cx="5753439" cy="425504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61A19-E6A2-4147-8FF1-7B9403FA462F}">
      <dsp:nvSpPr>
        <dsp:cNvPr id="0" name=""/>
        <dsp:cNvSpPr/>
      </dsp:nvSpPr>
      <dsp:spPr>
        <a:xfrm>
          <a:off x="127704" y="0"/>
          <a:ext cx="2196525" cy="42550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Детей, у которых один из родителей инвалид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 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или </a:t>
          </a:r>
          <a:r>
            <a: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II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группы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военнослужащих срочной </a:t>
          </a: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службы, ставший инвалидом</a:t>
          </a:r>
          <a:endParaRPr lang="ru-RU" sz="1200" kern="12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где один из родителей является участником ликвидации аварии на Чернобыльской АЭС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С семей, в которых один из родителей –инвалид вследствие ранения, контузии на территориях Чеченской Республики</a:t>
          </a:r>
          <a:endParaRPr lang="ru-RU" sz="1200" kern="120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127704" y="0"/>
        <a:ext cx="2196525" cy="4255043"/>
      </dsp:txXfrm>
    </dsp:sp>
    <dsp:sp modelId="{09213957-82ED-4769-854E-D5569C60989C}">
      <dsp:nvSpPr>
        <dsp:cNvPr id="0" name=""/>
        <dsp:cNvSpPr/>
      </dsp:nvSpPr>
      <dsp:spPr>
        <a:xfrm>
          <a:off x="2487499" y="0"/>
          <a:ext cx="2038840" cy="4255043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690 от 26.09.2014 г. (средний размер родительской платы составляет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1401руб. – от 3 до 7 лет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 руб. - от 1 до 3 лет</a:t>
          </a:r>
          <a:endParaRPr lang="ru-RU" sz="1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87499" y="0"/>
        <a:ext cx="2038840" cy="4255043"/>
      </dsp:txXfrm>
    </dsp:sp>
    <dsp:sp modelId="{77EA749A-B69B-46FD-8281-978886B736B0}">
      <dsp:nvSpPr>
        <dsp:cNvPr id="0" name=""/>
        <dsp:cNvSpPr/>
      </dsp:nvSpPr>
      <dsp:spPr>
        <a:xfrm>
          <a:off x="4689610" y="0"/>
          <a:ext cx="1951436" cy="4255043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89610" y="0"/>
        <a:ext cx="1951436" cy="425504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241641-3256-4B64-AF7A-5C0C535792CB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4B7C-5282-4DEE-A7D2-505ECEB42135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455027"/>
        <a:ext cx="2941875" cy="1071380"/>
      </dsp:txXfrm>
    </dsp:sp>
    <dsp:sp modelId="{77150ED2-F017-4C6E-AC4B-19E3511586A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1660330"/>
        <a:ext cx="2941875" cy="1071380"/>
      </dsp:txXfrm>
    </dsp:sp>
    <dsp:sp modelId="{5875A2EF-CF13-4FAC-89F7-738526BBEA3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2865632"/>
        <a:ext cx="2941875" cy="107138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F2C9BC-0914-452E-A1AA-AB4A0CF63B2A}">
      <dsp:nvSpPr>
        <dsp:cNvPr id="0" name=""/>
        <dsp:cNvSpPr/>
      </dsp:nvSpPr>
      <dsp:spPr>
        <a:xfrm>
          <a:off x="0" y="500937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D110E-DBD2-49E4-AD2F-D25AED8ECBF4}">
      <dsp:nvSpPr>
        <dsp:cNvPr id="0" name=""/>
        <dsp:cNvSpPr/>
      </dsp:nvSpPr>
      <dsp:spPr>
        <a:xfrm>
          <a:off x="351657" y="135887"/>
          <a:ext cx="519177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sp:txBody>
      <dsp:txXfrm>
        <a:off x="351657" y="135887"/>
        <a:ext cx="5191776" cy="826560"/>
      </dsp:txXfrm>
    </dsp:sp>
    <dsp:sp modelId="{32651277-C1AC-42A4-87DA-C569EF88D4FE}">
      <dsp:nvSpPr>
        <dsp:cNvPr id="0" name=""/>
        <dsp:cNvSpPr/>
      </dsp:nvSpPr>
      <dsp:spPr>
        <a:xfrm>
          <a:off x="0" y="130248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5DDA4-0AE4-4D67-8B22-84C7E32FE0F0}">
      <dsp:nvSpPr>
        <dsp:cNvPr id="0" name=""/>
        <dsp:cNvSpPr/>
      </dsp:nvSpPr>
      <dsp:spPr>
        <a:xfrm>
          <a:off x="360038" y="1071987"/>
          <a:ext cx="5191776" cy="8265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sp:txBody>
      <dsp:txXfrm>
        <a:off x="360038" y="1071987"/>
        <a:ext cx="5191776" cy="826560"/>
      </dsp:txXfrm>
    </dsp:sp>
    <dsp:sp modelId="{79A11B03-D853-4778-B64B-F67BF93F00FA}">
      <dsp:nvSpPr>
        <dsp:cNvPr id="0" name=""/>
        <dsp:cNvSpPr/>
      </dsp:nvSpPr>
      <dsp:spPr>
        <a:xfrm>
          <a:off x="0" y="3376240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548A-D921-4EE1-A4C0-EED49F20A3FA}">
      <dsp:nvSpPr>
        <dsp:cNvPr id="0" name=""/>
        <dsp:cNvSpPr/>
      </dsp:nvSpPr>
      <dsp:spPr>
        <a:xfrm>
          <a:off x="360038" y="3016202"/>
          <a:ext cx="5191776" cy="8265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Возраста ребенка (до 3и старше 3 лет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360038" y="3016202"/>
        <a:ext cx="5191776" cy="826560"/>
      </dsp:txXfrm>
    </dsp:sp>
    <dsp:sp modelId="{39858CCF-A7B9-4C91-B93B-EF2027A24ABF}">
      <dsp:nvSpPr>
        <dsp:cNvPr id="0" name=""/>
        <dsp:cNvSpPr/>
      </dsp:nvSpPr>
      <dsp:spPr>
        <a:xfrm>
          <a:off x="0" y="431117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FF72-8852-4933-A27D-EDC75898553D}">
      <dsp:nvSpPr>
        <dsp:cNvPr id="0" name=""/>
        <dsp:cNvSpPr/>
      </dsp:nvSpPr>
      <dsp:spPr>
        <a:xfrm>
          <a:off x="351657" y="4024312"/>
          <a:ext cx="5191776" cy="8265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kern="1200" dirty="0"/>
        </a:p>
      </dsp:txBody>
      <dsp:txXfrm>
        <a:off x="351657" y="4024312"/>
        <a:ext cx="5191776" cy="82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diagramDrawing" Target="../diagrams/drawing4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280" y="4932548"/>
            <a:ext cx="8280920" cy="1440160"/>
          </a:xfrm>
        </p:spPr>
        <p:txBody>
          <a:bodyPr>
            <a:normAutofit fontScale="92500" lnSpcReduction="20000"/>
          </a:bodyPr>
          <a:lstStyle/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</a:t>
            </a:r>
          </a:p>
          <a:p>
            <a:pPr algn="l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70% фонда оплаты труда педагогического персонала</a:t>
            </a:r>
            <a:endParaRPr lang="ru-RU" sz="11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расходов):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30% фонда оплаты труда педагогического персонала                                -  Транспортные расходы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Коммунальные услуги                                                                                      -  Услуги связи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Услуги по приобретению и содержанию имущества                                  -  Налоги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Прочие услуги                                                                                                      -  50% фонда оплаты труда прочего персонала ( помощников            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воспитателей, медицинских сотрудников, сотрудников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пищеблока, техперсонала)</a:t>
            </a:r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04448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7544" y="476672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Доля расходов на содержание детей в дошкольных образовательных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учреждениях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Нижнекамского муниципального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района в 2015 году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23528" y="3571876"/>
            <a:ext cx="7963248" cy="3097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/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Итого: 1 млрд. </a:t>
            </a:r>
            <a:r>
              <a:rPr lang="ru-RU" sz="105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907 млн. руб</a:t>
            </a: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1450" indent="-171450" algn="l"/>
            <a:endParaRPr lang="ru-RU" sz="105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70% фонда оплаты труда педагогического персонала</a:t>
            </a:r>
          </a:p>
          <a:p>
            <a:pPr algn="l"/>
            <a:endParaRPr lang="ru-RU" sz="105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30% фонда оплаты труда педагогического персонала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Коммунальные услуги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Работы и услуги по содержанию имущества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Налоги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Услуги связи                                                                                                         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 услуги </a:t>
            </a:r>
          </a:p>
          <a:p>
            <a:pPr marL="171450" indent="-171450" algn="l">
              <a:buFontTx/>
              <a:buChar char="-"/>
            </a:pP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50% фонда оплаты труда прочего персонала ( помощников воспитателей, медицинских сотрудников, сотрудников  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пищеблока, техперсонал)</a:t>
            </a: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Расходы на питание воспитанников (78% от общей потребности)</a:t>
            </a:r>
          </a:p>
          <a:p>
            <a:pPr algn="l"/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438516991"/>
              </p:ext>
            </p:extLst>
          </p:nvPr>
        </p:nvGraphicFramePr>
        <p:xfrm>
          <a:off x="4211960" y="1844824"/>
          <a:ext cx="32403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="" xmlns:p14="http://schemas.microsoft.com/office/powerpoint/2010/main" val="3674917241"/>
              </p:ext>
            </p:extLst>
          </p:nvPr>
        </p:nvGraphicFramePr>
        <p:xfrm>
          <a:off x="1928794" y="2071678"/>
          <a:ext cx="5143536" cy="181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1238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8740" y="-6888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="" xmlns:p14="http://schemas.microsoft.com/office/powerpoint/2010/main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107504" y="1938281"/>
            <a:ext cx="1876012" cy="485083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возраста ребенка (до 3 и старше 3лет)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дней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часов работы дошкольного образовательного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Вида дошкольного учреждения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Количества детей в семье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12871" y="2172186"/>
            <a:ext cx="4968552" cy="3600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-8371"/>
            <a:ext cx="799288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Родительская плата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статьи расходов)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Присмотр и уход за детьми в дошкольных организациях: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питание воспитанников (22% от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общей потребности)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Расходы на медикаменты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50 % фонда оплаты труда помощников воспитателей, медицинских сотрудников, сотрудников пищеблока, техперсонала.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Приобретение моющих средств.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(на основании письма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ЦЭиСИ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РТ №1257/01-06 от 14.10.2013г.)</a:t>
            </a:r>
          </a:p>
          <a:p>
            <a:pPr marL="285750" indent="-285750" algn="ctr">
              <a:buFont typeface="Wingdings" pitchFamily="2" charset="2"/>
              <a:buChar char="q"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40915" y="1812146"/>
            <a:ext cx="6340508" cy="36004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Родительская плата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098441894"/>
              </p:ext>
            </p:extLst>
          </p:nvPr>
        </p:nvGraphicFramePr>
        <p:xfrm>
          <a:off x="1842414" y="2534071"/>
          <a:ext cx="6768752" cy="4255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в МБДОУ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установленный 01.01.2015 г.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2497249"/>
              </p:ext>
            </p:extLst>
          </p:nvPr>
        </p:nvGraphicFramePr>
        <p:xfrm>
          <a:off x="107504" y="1556792"/>
          <a:ext cx="8101408" cy="1798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724"/>
                <a:gridCol w="1810790"/>
                <a:gridCol w="1663342"/>
                <a:gridCol w="1421905"/>
                <a:gridCol w="1260647"/>
              </a:tblGrid>
              <a:tr h="326026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1 до 3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3 до 7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Многодетные семьи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6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 1до 3 лет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 3 до 7 лет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2539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2358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1293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1203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2944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1495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1430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71461839"/>
              </p:ext>
            </p:extLst>
          </p:nvPr>
        </p:nvGraphicFramePr>
        <p:xfrm>
          <a:off x="0" y="4437112"/>
          <a:ext cx="8101408" cy="1798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44724"/>
                <a:gridCol w="1810790"/>
                <a:gridCol w="1681599"/>
                <a:gridCol w="1403648"/>
                <a:gridCol w="1260647"/>
              </a:tblGrid>
              <a:tr h="326026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1 до 3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 3 до 7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Многодетные семьи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6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 1до 3 лет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 3 до 7 лет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4060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3569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1785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4465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4023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2231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835696" y="3982998"/>
            <a:ext cx="5472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Группы с нарушениями ОДА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406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54731297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4023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1329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2413.8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4023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2-го: 4023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8046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280,2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700, 5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 980,7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1329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2-го: 1793,76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 3122,76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3942,54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3 -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6036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280,2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700,5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980,7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1961,40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524,6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 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546,94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568,54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1640,08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2433,91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79594" y="489754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490949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4897541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4118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10000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00520441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4023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926.7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2816,1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4023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2-го: 4023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8046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280,2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700, 5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 980,7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926,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2-го: 1592,61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 2519,31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4545,99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3 -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6036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280,2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700,5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980,7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1961,40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323,4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 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446,34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306,98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1076,72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2997,88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20283" y="491224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491224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7659" y="491224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15000 до 20000 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5646367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4023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524,4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3218,4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4023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2-го: 4023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8046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280,2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700, 5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 980,7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1-го: 524,4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2-го: 1190,31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 1714,71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5350,6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1-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3 -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2012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6036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280,2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700,5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 –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980,7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1961,40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 1–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 122,2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245,14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 3–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0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: 367,34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3707,26</a:t>
                      </a: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26717" y="4943709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34063" y="494371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2218" y="494371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072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3033150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844,6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1687,2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2812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2812</a:t>
                      </a:r>
                    </a:p>
                    <a:p>
                      <a:r>
                        <a:rPr lang="ru-RU" sz="1400" baseline="0" dirty="0" smtClean="0"/>
                        <a:t>Итого : 5624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 5</a:t>
                      </a:r>
                    </a:p>
                    <a:p>
                      <a:r>
                        <a:rPr lang="ru-RU" sz="1400" baseline="0" dirty="0" smtClean="0"/>
                        <a:t>Итого: 980,7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844,6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1042,94</a:t>
                      </a:r>
                    </a:p>
                    <a:p>
                      <a:r>
                        <a:rPr lang="ru-RU" sz="1400" baseline="0" dirty="0" smtClean="0"/>
                        <a:t>Итого: 1887,54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2755,76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1430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за 3 -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Итого : 4290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700,5</a:t>
                      </a:r>
                    </a:p>
                    <a:p>
                      <a:r>
                        <a:rPr lang="ru-RU" sz="1400" baseline="0" dirty="0" smtClean="0"/>
                        <a:t>за 3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980,7</a:t>
                      </a:r>
                    </a:p>
                    <a:p>
                      <a:r>
                        <a:rPr lang="ru-RU" sz="1400" baseline="0" dirty="0" smtClean="0"/>
                        <a:t>Итого : 1961,40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291,8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186,4</a:t>
                      </a:r>
                    </a:p>
                    <a:p>
                      <a:r>
                        <a:rPr lang="ru-RU" sz="1400" baseline="0" dirty="0" smtClean="0"/>
                        <a:t>за 3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120,4</a:t>
                      </a:r>
                    </a:p>
                    <a:p>
                      <a:r>
                        <a:rPr lang="ru-RU" sz="1400" baseline="0" dirty="0" smtClean="0"/>
                        <a:t>Итого : 598,6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1730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5060046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507200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10000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1895170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563.4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1968,4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2812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2812</a:t>
                      </a:r>
                    </a:p>
                    <a:p>
                      <a:r>
                        <a:rPr lang="ru-RU" sz="1400" baseline="0" dirty="0" smtClean="0"/>
                        <a:t>Итого : 5624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 5</a:t>
                      </a:r>
                    </a:p>
                    <a:p>
                      <a:r>
                        <a:rPr lang="ru-RU" sz="1400" baseline="0" dirty="0" smtClean="0"/>
                        <a:t>Итого: 980,7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563,4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902,34</a:t>
                      </a:r>
                    </a:p>
                    <a:p>
                      <a:r>
                        <a:rPr lang="ru-RU" sz="1400" baseline="0" dirty="0" smtClean="0"/>
                        <a:t>Итого: 1465,74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3177,56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1430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за 3 -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Итого : 4290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700,5</a:t>
                      </a:r>
                    </a:p>
                    <a:p>
                      <a:r>
                        <a:rPr lang="ru-RU" sz="1400" baseline="0" dirty="0" smtClean="0"/>
                        <a:t>за 3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980,7</a:t>
                      </a:r>
                    </a:p>
                    <a:p>
                      <a:r>
                        <a:rPr lang="ru-RU" sz="1400" baseline="0" dirty="0" smtClean="0"/>
                        <a:t>Итого : 1961,40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148,8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114,6</a:t>
                      </a:r>
                    </a:p>
                    <a:p>
                      <a:r>
                        <a:rPr lang="ru-RU" sz="1400" baseline="0" dirty="0" smtClean="0"/>
                        <a:t>за 3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0</a:t>
                      </a:r>
                    </a:p>
                    <a:p>
                      <a:r>
                        <a:rPr lang="ru-RU" sz="1400" baseline="0" dirty="0" smtClean="0"/>
                        <a:t>Итого : 263,4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2065,2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4954049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4954047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495404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2015г.</a:t>
            </a:r>
          </a:p>
          <a:p>
            <a:pPr algn="ctr"/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15000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143645"/>
              </p:ext>
            </p:extLst>
          </p:nvPr>
        </p:nvGraphicFramePr>
        <p:xfrm>
          <a:off x="162789" y="1786359"/>
          <a:ext cx="8009611" cy="42837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9068"/>
                <a:gridCol w="1579068"/>
                <a:gridCol w="1467099"/>
                <a:gridCol w="1728192"/>
                <a:gridCol w="1656184"/>
              </a:tblGrid>
              <a:tr h="120529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компенсации части родительской платы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второй (дополнительной)</a:t>
                      </a:r>
                      <a:r>
                        <a:rPr lang="ru-RU" sz="1400" baseline="0" dirty="0" smtClean="0"/>
                        <a:t> компенсации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оплаты родителей с учетом двух компенсационных выплат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738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1 –ребенок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282,2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2249,6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371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200" dirty="0" smtClean="0"/>
                        <a:t>2 – ребенка</a:t>
                      </a:r>
                      <a:r>
                        <a:rPr lang="ru-RU" sz="1200" baseline="0" dirty="0" smtClean="0"/>
                        <a:t>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 1-го: 2812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2812</a:t>
                      </a:r>
                    </a:p>
                    <a:p>
                      <a:r>
                        <a:rPr lang="ru-RU" sz="1400" baseline="0" dirty="0" smtClean="0"/>
                        <a:t>Итого : 5624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 5</a:t>
                      </a:r>
                    </a:p>
                    <a:p>
                      <a:r>
                        <a:rPr lang="ru-RU" sz="1400" baseline="0" dirty="0" smtClean="0"/>
                        <a:t>Итого: 980,7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1-го: 282,2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2-го: 621,14</a:t>
                      </a:r>
                    </a:p>
                    <a:p>
                      <a:r>
                        <a:rPr lang="ru-RU" sz="1400" baseline="0" dirty="0" smtClean="0"/>
                        <a:t>Итого: 903,34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3739,96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51781"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3 – и последующие дети в семье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1-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1430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2-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за 3 -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1430</a:t>
                      </a:r>
                    </a:p>
                    <a:p>
                      <a:r>
                        <a:rPr lang="ru-RU" sz="1400" baseline="0" dirty="0" smtClean="0"/>
                        <a:t>Итого : 4290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 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280,2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700,5</a:t>
                      </a:r>
                    </a:p>
                    <a:p>
                      <a:r>
                        <a:rPr lang="ru-RU" sz="1400" baseline="0" dirty="0" smtClean="0"/>
                        <a:t>за 3 – 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980,7</a:t>
                      </a:r>
                    </a:p>
                    <a:p>
                      <a:r>
                        <a:rPr lang="ru-RU" sz="1400" baseline="0" dirty="0" smtClean="0"/>
                        <a:t>Итого : 1961,40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 1 –</a:t>
                      </a:r>
                      <a:r>
                        <a:rPr lang="ru-RU" sz="1400" dirty="0" err="1" smtClean="0"/>
                        <a:t>го</a:t>
                      </a:r>
                      <a:r>
                        <a:rPr lang="ru-RU" sz="1400" dirty="0" smtClean="0"/>
                        <a:t>: 5,8</a:t>
                      </a:r>
                    </a:p>
                    <a:p>
                      <a:r>
                        <a:rPr lang="ru-RU" sz="1400" dirty="0" smtClean="0"/>
                        <a:t>за</a:t>
                      </a:r>
                      <a:r>
                        <a:rPr lang="ru-RU" sz="1400" baseline="0" dirty="0" smtClean="0"/>
                        <a:t> 2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0</a:t>
                      </a:r>
                    </a:p>
                    <a:p>
                      <a:r>
                        <a:rPr lang="ru-RU" sz="1400" baseline="0" dirty="0" smtClean="0"/>
                        <a:t>за 3 –</a:t>
                      </a:r>
                      <a:r>
                        <a:rPr lang="ru-RU" sz="1400" baseline="0" dirty="0" err="1" smtClean="0"/>
                        <a:t>го</a:t>
                      </a:r>
                      <a:r>
                        <a:rPr lang="ru-RU" sz="1400" baseline="0" dirty="0" smtClean="0"/>
                        <a:t>: 0</a:t>
                      </a:r>
                    </a:p>
                    <a:p>
                      <a:r>
                        <a:rPr lang="ru-RU" sz="1400" baseline="0" dirty="0" smtClean="0"/>
                        <a:t>Итого : 5.8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2322,8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37264" y="299695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431" y="386104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14967" y="386104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05862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29396" y="500002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72248" y="4995613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21288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5</TotalTime>
  <Words>1858</Words>
  <Application>Microsoft Office PowerPoint</Application>
  <PresentationFormat>Экран (4:3)</PresentationFormat>
  <Paragraphs>426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ааа</dc:creator>
  <cp:lastModifiedBy>Альфира</cp:lastModifiedBy>
  <cp:revision>2</cp:revision>
  <cp:lastPrinted>2014-11-13T06:47:57Z</cp:lastPrinted>
  <dcterms:created xsi:type="dcterms:W3CDTF">2014-12-02T12:06:07Z</dcterms:created>
  <dcterms:modified xsi:type="dcterms:W3CDTF">2015-02-18T18:51:59Z</dcterms:modified>
</cp:coreProperties>
</file>